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aleway-italic.fntdata"/><Relationship Id="rId6" Type="http://schemas.openxmlformats.org/officeDocument/2006/relationships/slide" Target="slides/slide1.xml"/><Relationship Id="rId18"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jp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415248fdc5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415248fdc5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415248fdc5_0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415248fdc5_0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415248fdc5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415248fdc5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415248fdc5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415248fdc5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415248fdc5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415248fdc5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0"/>
              </a:spcBef>
              <a:spcAft>
                <a:spcPts val="0"/>
              </a:spcAft>
              <a:buClr>
                <a:schemeClr val="lt1"/>
              </a:buClr>
              <a:buSzPts val="1100"/>
              <a:buChar char="○"/>
              <a:defRPr>
                <a:solidFill>
                  <a:schemeClr val="lt1"/>
                </a:solidFill>
              </a:defRPr>
            </a:lvl2pPr>
            <a:lvl3pPr indent="-298450" lvl="2" marL="1371600" rtl="0">
              <a:spcBef>
                <a:spcPts val="0"/>
              </a:spcBef>
              <a:spcAft>
                <a:spcPts val="0"/>
              </a:spcAft>
              <a:buClr>
                <a:schemeClr val="lt1"/>
              </a:buClr>
              <a:buSzPts val="1100"/>
              <a:buChar char="■"/>
              <a:defRPr>
                <a:solidFill>
                  <a:schemeClr val="lt1"/>
                </a:solidFill>
              </a:defRPr>
            </a:lvl3pPr>
            <a:lvl4pPr indent="-298450" lvl="3" marL="1828800" rtl="0">
              <a:spcBef>
                <a:spcPts val="0"/>
              </a:spcBef>
              <a:spcAft>
                <a:spcPts val="0"/>
              </a:spcAft>
              <a:buClr>
                <a:schemeClr val="lt1"/>
              </a:buClr>
              <a:buSzPts val="1100"/>
              <a:buChar char="●"/>
              <a:defRPr>
                <a:solidFill>
                  <a:schemeClr val="lt1"/>
                </a:solidFill>
              </a:defRPr>
            </a:lvl4pPr>
            <a:lvl5pPr indent="-298450" lvl="4" marL="2286000" rtl="0">
              <a:spcBef>
                <a:spcPts val="0"/>
              </a:spcBef>
              <a:spcAft>
                <a:spcPts val="0"/>
              </a:spcAft>
              <a:buClr>
                <a:schemeClr val="lt1"/>
              </a:buClr>
              <a:buSzPts val="1100"/>
              <a:buChar char="○"/>
              <a:defRPr>
                <a:solidFill>
                  <a:schemeClr val="lt1"/>
                </a:solidFill>
              </a:defRPr>
            </a:lvl5pPr>
            <a:lvl6pPr indent="-298450" lvl="5" marL="2743200" rtl="0">
              <a:spcBef>
                <a:spcPts val="0"/>
              </a:spcBef>
              <a:spcAft>
                <a:spcPts val="0"/>
              </a:spcAft>
              <a:buClr>
                <a:schemeClr val="lt1"/>
              </a:buClr>
              <a:buSzPts val="1100"/>
              <a:buChar char="■"/>
              <a:defRPr>
                <a:solidFill>
                  <a:schemeClr val="lt1"/>
                </a:solidFill>
              </a:defRPr>
            </a:lvl6pPr>
            <a:lvl7pPr indent="-298450" lvl="6" marL="3200400" rtl="0">
              <a:spcBef>
                <a:spcPts val="0"/>
              </a:spcBef>
              <a:spcAft>
                <a:spcPts val="0"/>
              </a:spcAft>
              <a:buClr>
                <a:schemeClr val="lt1"/>
              </a:buClr>
              <a:buSzPts val="1100"/>
              <a:buChar char="●"/>
              <a:defRPr>
                <a:solidFill>
                  <a:schemeClr val="lt1"/>
                </a:solidFill>
              </a:defRPr>
            </a:lvl7pPr>
            <a:lvl8pPr indent="-298450" lvl="7" marL="3657600" rtl="0">
              <a:spcBef>
                <a:spcPts val="0"/>
              </a:spcBef>
              <a:spcAft>
                <a:spcPts val="0"/>
              </a:spcAft>
              <a:buClr>
                <a:schemeClr val="lt1"/>
              </a:buClr>
              <a:buSzPts val="1100"/>
              <a:buChar char="○"/>
              <a:defRPr>
                <a:solidFill>
                  <a:schemeClr val="lt1"/>
                </a:solidFill>
              </a:defRPr>
            </a:lvl8pPr>
            <a:lvl9pPr indent="-298450" lvl="8" marL="4114800" rtl="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82" name="Shape 82"/>
        <p:cNvGrpSpPr/>
        <p:nvPr/>
      </p:nvGrpSpPr>
      <p:grpSpPr>
        <a:xfrm>
          <a:off x="0" y="0"/>
          <a:ext cx="0" cy="0"/>
          <a:chOff x="0" y="0"/>
          <a:chExt cx="0" cy="0"/>
        </a:xfrm>
      </p:grpSpPr>
      <p:sp>
        <p:nvSpPr>
          <p:cNvPr id="83" name="Google Shape;83;p13"/>
          <p:cNvSpPr txBox="1"/>
          <p:nvPr>
            <p:ph type="title"/>
          </p:nvPr>
        </p:nvSpPr>
        <p:spPr>
          <a:xfrm>
            <a:off x="1308150" y="1318650"/>
            <a:ext cx="7110000" cy="535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84" name="Google Shape;84;p1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85" name="Google Shape;85;p13"/>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86" name="Google Shape;86;p13"/>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87" name="Google Shape;87;p13"/>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88" name="Shape 88"/>
        <p:cNvGrpSpPr/>
        <p:nvPr/>
      </p:nvGrpSpPr>
      <p:grpSpPr>
        <a:xfrm>
          <a:off x="0" y="0"/>
          <a:ext cx="0" cy="0"/>
          <a:chOff x="0" y="0"/>
          <a:chExt cx="0" cy="0"/>
        </a:xfrm>
      </p:grpSpPr>
      <p:grpSp>
        <p:nvGrpSpPr>
          <p:cNvPr id="89" name="Google Shape;89;p14"/>
          <p:cNvGrpSpPr/>
          <p:nvPr/>
        </p:nvGrpSpPr>
        <p:grpSpPr>
          <a:xfrm>
            <a:off x="830392" y="1191256"/>
            <a:ext cx="745763" cy="45826"/>
            <a:chOff x="4580561" y="2589004"/>
            <a:chExt cx="1064464" cy="25200"/>
          </a:xfrm>
        </p:grpSpPr>
        <p:sp>
          <p:nvSpPr>
            <p:cNvPr id="90" name="Google Shape;90;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 name="Google Shape;92;p1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93" name="Google Shape;93;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94" name="Google Shape;94;p14">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 name="Google Shape;95;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96" name="Google Shape;96;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97" name="Google Shape;97;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98" name="Shape 98"/>
        <p:cNvGrpSpPr/>
        <p:nvPr/>
      </p:nvGrpSpPr>
      <p:grpSpPr>
        <a:xfrm>
          <a:off x="0" y="0"/>
          <a:ext cx="0" cy="0"/>
          <a:chOff x="0" y="0"/>
          <a:chExt cx="0" cy="0"/>
        </a:xfrm>
      </p:grpSpPr>
      <p:pic>
        <p:nvPicPr>
          <p:cNvPr descr="shutterstock_31891705.jpg" id="99" name="Google Shape;99;p15"/>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100" name="Google Shape;100;p1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102" name="Google Shape;102;p1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 name="Google Shape;10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4" name="Google Shape;10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5" name="Google Shape;10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06" name="Google Shape;106;p15"/>
          <p:cNvSpPr txBox="1"/>
          <p:nvPr>
            <p:ph type="title"/>
          </p:nvPr>
        </p:nvSpPr>
        <p:spPr>
          <a:xfrm>
            <a:off x="729450" y="2056375"/>
            <a:ext cx="58875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_2">
    <p:spTree>
      <p:nvGrpSpPr>
        <p:cNvPr id="107" name="Shape 107"/>
        <p:cNvGrpSpPr/>
        <p:nvPr/>
      </p:nvGrpSpPr>
      <p:grpSpPr>
        <a:xfrm>
          <a:off x="0" y="0"/>
          <a:ext cx="0" cy="0"/>
          <a:chOff x="0" y="0"/>
          <a:chExt cx="0" cy="0"/>
        </a:xfrm>
      </p:grpSpPr>
      <p:sp>
        <p:nvSpPr>
          <p:cNvPr id="108" name="Google Shape;108;p1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10" name="Google Shape;110;p1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 name="Google Shape;111;p1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2" name="Google Shape;112;p1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1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14" name="Google Shape;114;p16"/>
          <p:cNvSpPr txBox="1"/>
          <p:nvPr>
            <p:ph idx="1" type="body"/>
          </p:nvPr>
        </p:nvSpPr>
        <p:spPr>
          <a:xfrm>
            <a:off x="729450" y="1068650"/>
            <a:ext cx="7688700" cy="10344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115" name="Shape 115"/>
        <p:cNvGrpSpPr/>
        <p:nvPr/>
      </p:nvGrpSpPr>
      <p:grpSpPr>
        <a:xfrm>
          <a:off x="0" y="0"/>
          <a:ext cx="0" cy="0"/>
          <a:chOff x="0" y="0"/>
          <a:chExt cx="0" cy="0"/>
        </a:xfrm>
      </p:grpSpPr>
      <p:pic>
        <p:nvPicPr>
          <p:cNvPr descr="shutterstock_429987889_edited.jpg" id="116" name="Google Shape;116;p17"/>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7" name="Google Shape;117;p17"/>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 name="Google Shape;118;p17"/>
          <p:cNvGrpSpPr/>
          <p:nvPr/>
        </p:nvGrpSpPr>
        <p:grpSpPr>
          <a:xfrm>
            <a:off x="830392" y="1191256"/>
            <a:ext cx="745763" cy="45826"/>
            <a:chOff x="4580561" y="2589004"/>
            <a:chExt cx="1064464" cy="25200"/>
          </a:xfrm>
        </p:grpSpPr>
        <p:sp>
          <p:nvSpPr>
            <p:cNvPr id="119" name="Google Shape;119;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17"/>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22" name="Google Shape;122;p17"/>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3" name="Google Shape;123;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24" name="Google Shape;124;p17">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 name="Google Shape;125;p1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6" name="Google Shape;126;p1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7" name="Google Shape;127;p1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8"/>
          <p:cNvSpPr txBox="1"/>
          <p:nvPr>
            <p:ph idx="1" type="subTitle"/>
          </p:nvPr>
        </p:nvSpPr>
        <p:spPr>
          <a:xfrm>
            <a:off x="225448" y="3882675"/>
            <a:ext cx="4023300" cy="578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2000">
                <a:solidFill>
                  <a:srgbClr val="000000"/>
                </a:solidFill>
                <a:latin typeface="Times New Roman"/>
                <a:ea typeface="Times New Roman"/>
                <a:cs typeface="Times New Roman"/>
                <a:sym typeface="Times New Roman"/>
              </a:rPr>
              <a:t>Chisimdi Nzotta</a:t>
            </a:r>
            <a:endParaRPr b="1" sz="2000">
              <a:solidFill>
                <a:srgbClr val="000000"/>
              </a:solidFill>
              <a:latin typeface="Times New Roman"/>
              <a:ea typeface="Times New Roman"/>
              <a:cs typeface="Times New Roman"/>
              <a:sym typeface="Times New Roman"/>
            </a:endParaRPr>
          </a:p>
        </p:txBody>
      </p:sp>
      <p:pic>
        <p:nvPicPr>
          <p:cNvPr id="133" name="Google Shape;133;p18"/>
          <p:cNvPicPr preferRelativeResize="0"/>
          <p:nvPr/>
        </p:nvPicPr>
        <p:blipFill>
          <a:blip r:embed="rId3">
            <a:alphaModFix/>
          </a:blip>
          <a:stretch>
            <a:fillRect/>
          </a:stretch>
        </p:blipFill>
        <p:spPr>
          <a:xfrm>
            <a:off x="8110050" y="3957326"/>
            <a:ext cx="857651" cy="956677"/>
          </a:xfrm>
          <a:prstGeom prst="rect">
            <a:avLst/>
          </a:prstGeom>
          <a:noFill/>
          <a:ln>
            <a:noFill/>
          </a:ln>
        </p:spPr>
      </p:pic>
      <p:sp>
        <p:nvSpPr>
          <p:cNvPr id="134" name="Google Shape;134;p18"/>
          <p:cNvSpPr txBox="1"/>
          <p:nvPr>
            <p:ph idx="1" type="subTitle"/>
          </p:nvPr>
        </p:nvSpPr>
        <p:spPr>
          <a:xfrm>
            <a:off x="225448" y="4146613"/>
            <a:ext cx="4023300" cy="578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solidFill>
                  <a:srgbClr val="000000"/>
                </a:solidFill>
                <a:latin typeface="Times New Roman"/>
                <a:ea typeface="Times New Roman"/>
                <a:cs typeface="Times New Roman"/>
                <a:sym typeface="Times New Roman"/>
              </a:rPr>
              <a:t>u2220890</a:t>
            </a:r>
            <a:endParaRPr sz="2000">
              <a:solidFill>
                <a:srgbClr val="000000"/>
              </a:solidFill>
              <a:latin typeface="Times New Roman"/>
              <a:ea typeface="Times New Roman"/>
              <a:cs typeface="Times New Roman"/>
              <a:sym typeface="Times New Roman"/>
            </a:endParaRPr>
          </a:p>
        </p:txBody>
      </p:sp>
      <p:sp>
        <p:nvSpPr>
          <p:cNvPr id="135" name="Google Shape;135;p18"/>
          <p:cNvSpPr txBox="1"/>
          <p:nvPr>
            <p:ph idx="1" type="subTitle"/>
          </p:nvPr>
        </p:nvSpPr>
        <p:spPr>
          <a:xfrm>
            <a:off x="225450" y="4600875"/>
            <a:ext cx="3813900" cy="4923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0"/>
              </a:spcAft>
              <a:buNone/>
            </a:pPr>
            <a:r>
              <a:rPr b="1" lang="en-GB" sz="1800">
                <a:solidFill>
                  <a:srgbClr val="000000"/>
                </a:solidFill>
                <a:latin typeface="Times New Roman"/>
                <a:ea typeface="Times New Roman"/>
                <a:cs typeface="Times New Roman"/>
                <a:sym typeface="Times New Roman"/>
              </a:rPr>
              <a:t>Supervisor: Dr. Yang Li</a:t>
            </a:r>
            <a:endParaRPr b="1" sz="1800">
              <a:solidFill>
                <a:srgbClr val="000000"/>
              </a:solidFill>
              <a:latin typeface="Times New Roman"/>
              <a:ea typeface="Times New Roman"/>
              <a:cs typeface="Times New Roman"/>
              <a:sym typeface="Times New Roman"/>
            </a:endParaRPr>
          </a:p>
        </p:txBody>
      </p:sp>
      <p:pic>
        <p:nvPicPr>
          <p:cNvPr id="136" name="Google Shape;136;p18"/>
          <p:cNvPicPr preferRelativeResize="0"/>
          <p:nvPr/>
        </p:nvPicPr>
        <p:blipFill>
          <a:blip r:embed="rId4">
            <a:alphaModFix/>
          </a:blip>
          <a:stretch>
            <a:fillRect/>
          </a:stretch>
        </p:blipFill>
        <p:spPr>
          <a:xfrm>
            <a:off x="-98175" y="-60400"/>
            <a:ext cx="9398749" cy="1347550"/>
          </a:xfrm>
          <a:prstGeom prst="rect">
            <a:avLst/>
          </a:prstGeom>
          <a:noFill/>
          <a:ln>
            <a:noFill/>
          </a:ln>
        </p:spPr>
      </p:pic>
      <p:sp>
        <p:nvSpPr>
          <p:cNvPr id="137" name="Google Shape;137;p18"/>
          <p:cNvSpPr txBox="1"/>
          <p:nvPr>
            <p:ph type="ctrTitle"/>
          </p:nvPr>
        </p:nvSpPr>
        <p:spPr>
          <a:xfrm>
            <a:off x="422825" y="572500"/>
            <a:ext cx="8111100" cy="128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GB" sz="3820">
                <a:solidFill>
                  <a:srgbClr val="000000"/>
                </a:solidFill>
                <a:latin typeface="Times New Roman"/>
                <a:ea typeface="Times New Roman"/>
                <a:cs typeface="Times New Roman"/>
                <a:sym typeface="Times New Roman"/>
              </a:rPr>
              <a:t>Predicting </a:t>
            </a:r>
            <a:r>
              <a:rPr lang="en-GB" sz="3820">
                <a:solidFill>
                  <a:srgbClr val="000000"/>
                </a:solidFill>
                <a:latin typeface="Times New Roman"/>
                <a:ea typeface="Times New Roman"/>
                <a:cs typeface="Times New Roman"/>
                <a:sym typeface="Times New Roman"/>
              </a:rPr>
              <a:t>and Exploring </a:t>
            </a:r>
            <a:r>
              <a:rPr lang="en-GB" sz="3820">
                <a:solidFill>
                  <a:srgbClr val="000000"/>
                </a:solidFill>
                <a:latin typeface="Times New Roman"/>
                <a:ea typeface="Times New Roman"/>
                <a:cs typeface="Times New Roman"/>
                <a:sym typeface="Times New Roman"/>
              </a:rPr>
              <a:t>Income Disparities by Gender and </a:t>
            </a:r>
            <a:r>
              <a:rPr lang="en-GB" sz="3820">
                <a:solidFill>
                  <a:srgbClr val="000000"/>
                </a:solidFill>
                <a:latin typeface="Times New Roman"/>
                <a:ea typeface="Times New Roman"/>
                <a:cs typeface="Times New Roman"/>
                <a:sym typeface="Times New Roman"/>
              </a:rPr>
              <a:t>Race Using </a:t>
            </a:r>
            <a:r>
              <a:rPr lang="en-GB" sz="3820">
                <a:solidFill>
                  <a:srgbClr val="000000"/>
                </a:solidFill>
                <a:latin typeface="Times New Roman"/>
                <a:ea typeface="Times New Roman"/>
                <a:cs typeface="Times New Roman"/>
                <a:sym typeface="Times New Roman"/>
              </a:rPr>
              <a:t>Machine Learning Techniques on Census Data</a:t>
            </a:r>
            <a:endParaRPr sz="3820">
              <a:solidFill>
                <a:srgbClr val="000000"/>
              </a:solidFill>
              <a:latin typeface="Times New Roman"/>
              <a:ea typeface="Times New Roman"/>
              <a:cs typeface="Times New Roman"/>
              <a:sym typeface="Times New Roman"/>
            </a:endParaRPr>
          </a:p>
          <a:p>
            <a:pPr indent="0" lvl="0" marL="0" rtl="0" algn="l">
              <a:spcBef>
                <a:spcPts val="0"/>
              </a:spcBef>
              <a:spcAft>
                <a:spcPts val="0"/>
              </a:spcAft>
              <a:buSzPts val="990"/>
              <a:buNone/>
            </a:pPr>
            <a:r>
              <a:t/>
            </a:r>
            <a:endParaRPr sz="3820">
              <a:solidFill>
                <a:srgbClr val="000000"/>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7"/>
          <p:cNvSpPr txBox="1"/>
          <p:nvPr>
            <p:ph type="title"/>
          </p:nvPr>
        </p:nvSpPr>
        <p:spPr>
          <a:xfrm>
            <a:off x="468500" y="6332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Conclusion</a:t>
            </a:r>
            <a:endParaRPr/>
          </a:p>
        </p:txBody>
      </p:sp>
      <p:sp>
        <p:nvSpPr>
          <p:cNvPr id="229" name="Google Shape;229;p27"/>
          <p:cNvSpPr txBox="1"/>
          <p:nvPr/>
        </p:nvSpPr>
        <p:spPr>
          <a:xfrm>
            <a:off x="632475" y="1077000"/>
            <a:ext cx="7738200" cy="3836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t/>
            </a:r>
            <a:endParaRPr sz="1300">
              <a:latin typeface="Lato"/>
              <a:ea typeface="Lato"/>
              <a:cs typeface="Lato"/>
              <a:sym typeface="Lato"/>
            </a:endParaRPr>
          </a:p>
          <a:p>
            <a:pPr indent="0" lvl="0" marL="0" rtl="0" algn="just">
              <a:lnSpc>
                <a:spcPct val="115000"/>
              </a:lnSpc>
              <a:spcBef>
                <a:spcPts val="0"/>
              </a:spcBef>
              <a:spcAft>
                <a:spcPts val="0"/>
              </a:spcAft>
              <a:buNone/>
            </a:pPr>
            <a:r>
              <a:rPr lang="en-GB" sz="1300">
                <a:latin typeface="Lato"/>
                <a:ea typeface="Lato"/>
                <a:cs typeface="Lato"/>
                <a:sym typeface="Lato"/>
              </a:rPr>
              <a:t>The analysis confirms the presence of income disparities, with women earning less than men. Individuals from white backgrounds earned the highest incomes, followed by Asians, while black individuals had the lowest earnings. On average, men had a mean income of $61,162.74, while women had a lower average income of $45,094.70. White individuals had the highest average income of $71,926.68, followed by Asians at $52,120.62, and black individuals at $41,197.83. Despite having the same predictor variables such as equal hours worked, education level, etc, an income gap was still identified.</a:t>
            </a:r>
            <a:endParaRPr sz="1300">
              <a:latin typeface="Lato"/>
              <a:ea typeface="Lato"/>
              <a:cs typeface="Lato"/>
              <a:sym typeface="Lato"/>
            </a:endParaRPr>
          </a:p>
          <a:p>
            <a:pPr indent="0" lvl="0" marL="0" rtl="0" algn="just">
              <a:lnSpc>
                <a:spcPct val="115000"/>
              </a:lnSpc>
              <a:spcBef>
                <a:spcPts val="0"/>
              </a:spcBef>
              <a:spcAft>
                <a:spcPts val="0"/>
              </a:spcAft>
              <a:buNone/>
            </a:pPr>
            <a:r>
              <a:t/>
            </a:r>
            <a:endParaRPr sz="1300">
              <a:latin typeface="Lato"/>
              <a:ea typeface="Lato"/>
              <a:cs typeface="Lato"/>
              <a:sym typeface="Lato"/>
            </a:endParaRPr>
          </a:p>
          <a:p>
            <a:pPr indent="0" lvl="0" marL="0" rtl="0" algn="just">
              <a:lnSpc>
                <a:spcPct val="115000"/>
              </a:lnSpc>
              <a:spcBef>
                <a:spcPts val="0"/>
              </a:spcBef>
              <a:spcAft>
                <a:spcPts val="0"/>
              </a:spcAft>
              <a:buNone/>
            </a:pPr>
            <a:r>
              <a:rPr lang="en-GB" sz="1300">
                <a:latin typeface="Lato"/>
                <a:ea typeface="Lato"/>
                <a:cs typeface="Lato"/>
                <a:sym typeface="Lato"/>
              </a:rPr>
              <a:t>The most influential factors affecting income were hours worked, occupation, education and age. Age and hours worked have a positive correlation with income. Individuals with higher levels of education earned more than those with lower levels and certain </a:t>
            </a:r>
            <a:r>
              <a:rPr lang="en-GB" sz="1300">
                <a:latin typeface="Lato"/>
                <a:ea typeface="Lato"/>
                <a:cs typeface="Lato"/>
                <a:sym typeface="Lato"/>
              </a:rPr>
              <a:t>industries paid higher compared to other</a:t>
            </a:r>
            <a:r>
              <a:rPr lang="en-GB" sz="1300">
                <a:latin typeface="Lato"/>
                <a:ea typeface="Lato"/>
                <a:cs typeface="Lato"/>
                <a:sym typeface="Lato"/>
              </a:rPr>
              <a:t>s.</a:t>
            </a:r>
            <a:endParaRPr sz="1300">
              <a:latin typeface="Lato"/>
              <a:ea typeface="Lato"/>
              <a:cs typeface="Lato"/>
              <a:sym typeface="Lato"/>
            </a:endParaRPr>
          </a:p>
          <a:p>
            <a:pPr indent="0" lvl="0" marL="0" rtl="0" algn="just">
              <a:lnSpc>
                <a:spcPct val="115000"/>
              </a:lnSpc>
              <a:spcBef>
                <a:spcPts val="0"/>
              </a:spcBef>
              <a:spcAft>
                <a:spcPts val="0"/>
              </a:spcAft>
              <a:buNone/>
            </a:pPr>
            <a:r>
              <a:t/>
            </a:r>
            <a:endParaRPr sz="1300">
              <a:latin typeface="Lato"/>
              <a:ea typeface="Lato"/>
              <a:cs typeface="Lato"/>
              <a:sym typeface="Lato"/>
            </a:endParaRPr>
          </a:p>
          <a:p>
            <a:pPr indent="0" lvl="0" marL="0" rtl="0" algn="just">
              <a:lnSpc>
                <a:spcPct val="115000"/>
              </a:lnSpc>
              <a:spcBef>
                <a:spcPts val="0"/>
              </a:spcBef>
              <a:spcAft>
                <a:spcPts val="0"/>
              </a:spcAft>
              <a:buNone/>
            </a:pPr>
            <a:r>
              <a:rPr lang="en-GB" sz="1300">
                <a:latin typeface="Lato"/>
                <a:ea typeface="Lato"/>
                <a:cs typeface="Lato"/>
                <a:sym typeface="Lato"/>
              </a:rPr>
              <a:t>Future research should aim to extend beyond the scope and limitations of this study and delve deeper into the underlying causes of income disparities. It is also important to explore the complex interactions between predictor variables and their combined impact on income levels. Insight from such research can drive the development of effective strategies to address and mitigate these disparities.</a:t>
            </a:r>
            <a:endParaRPr sz="13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3" name="Shape 233"/>
        <p:cNvGrpSpPr/>
        <p:nvPr/>
      </p:nvGrpSpPr>
      <p:grpSpPr>
        <a:xfrm>
          <a:off x="0" y="0"/>
          <a:ext cx="0" cy="0"/>
          <a:chOff x="0" y="0"/>
          <a:chExt cx="0" cy="0"/>
        </a:xfrm>
      </p:grpSpPr>
      <p:pic>
        <p:nvPicPr>
          <p:cNvPr id="234" name="Google Shape;234;p28"/>
          <p:cNvPicPr preferRelativeResize="0"/>
          <p:nvPr/>
        </p:nvPicPr>
        <p:blipFill rotWithShape="1">
          <a:blip r:embed="rId3">
            <a:alphaModFix/>
          </a:blip>
          <a:srcRect b="7086" l="-9304" r="20941" t="4550"/>
          <a:stretch/>
        </p:blipFill>
        <p:spPr>
          <a:xfrm>
            <a:off x="-1358875" y="-786750"/>
            <a:ext cx="11424650" cy="6151725"/>
          </a:xfrm>
          <a:prstGeom prst="rect">
            <a:avLst/>
          </a:prstGeom>
          <a:noFill/>
          <a:ln>
            <a:noFill/>
          </a:ln>
        </p:spPr>
      </p:pic>
      <p:sp>
        <p:nvSpPr>
          <p:cNvPr id="235" name="Google Shape;235;p28"/>
          <p:cNvSpPr txBox="1"/>
          <p:nvPr>
            <p:ph type="ctrTitle"/>
          </p:nvPr>
        </p:nvSpPr>
        <p:spPr>
          <a:xfrm>
            <a:off x="417425" y="2053375"/>
            <a:ext cx="5893800" cy="1688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3200">
                <a:solidFill>
                  <a:schemeClr val="lt1"/>
                </a:solidFill>
                <a:latin typeface="Lato"/>
                <a:ea typeface="Lato"/>
                <a:cs typeface="Lato"/>
                <a:sym typeface="Lato"/>
              </a:rPr>
              <a:t>Thank you! Questions please?</a:t>
            </a:r>
            <a:endParaRPr sz="32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9"/>
          <p:cNvSpPr txBox="1"/>
          <p:nvPr>
            <p:ph type="title"/>
          </p:nvPr>
        </p:nvSpPr>
        <p:spPr>
          <a:xfrm>
            <a:off x="485075" y="6508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solidFill>
                  <a:srgbClr val="000000"/>
                </a:solidFill>
                <a:latin typeface="Lato"/>
                <a:ea typeface="Lato"/>
                <a:cs typeface="Lato"/>
                <a:sym typeface="Lato"/>
              </a:rPr>
              <a:t>Introduction</a:t>
            </a:r>
            <a:endParaRPr>
              <a:solidFill>
                <a:srgbClr val="000000"/>
              </a:solidFill>
              <a:latin typeface="Lato"/>
              <a:ea typeface="Lato"/>
              <a:cs typeface="Lato"/>
              <a:sym typeface="Lato"/>
            </a:endParaRPr>
          </a:p>
        </p:txBody>
      </p:sp>
      <p:sp>
        <p:nvSpPr>
          <p:cNvPr id="143" name="Google Shape;143;p19"/>
          <p:cNvSpPr txBox="1"/>
          <p:nvPr>
            <p:ph idx="1" type="body"/>
          </p:nvPr>
        </p:nvSpPr>
        <p:spPr>
          <a:xfrm>
            <a:off x="646050" y="1658700"/>
            <a:ext cx="7851900" cy="18261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None/>
            </a:pPr>
            <a:r>
              <a:rPr lang="en-GB" sz="1500">
                <a:solidFill>
                  <a:srgbClr val="000000"/>
                </a:solidFill>
              </a:rPr>
              <a:t>Machine learning techniques have gained widespread adoption across diverse use cases, providing valuable insights and solutions to numerous societal and global challenges. In this study, machine learning was adopted to investigate and predict the income gap based on gender and race. Multiple Linear Regression, XGBoost, Decision Tree, Support Vector Machines (SVM), and Random Forest were employed to achieve this goal. These algorithms were built to explain income disparity, provide insight into the factors contributing to it and the extent of their impact. The algorithms were trained with the 2021 USA census containing relevant socioeconomic variables to make predictions and generate intended insights.</a:t>
            </a:r>
            <a:endParaRPr sz="15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0"/>
          <p:cNvSpPr txBox="1"/>
          <p:nvPr>
            <p:ph type="title"/>
          </p:nvPr>
        </p:nvSpPr>
        <p:spPr>
          <a:xfrm>
            <a:off x="384750" y="6481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Lato"/>
                <a:ea typeface="Lato"/>
                <a:cs typeface="Lato"/>
                <a:sym typeface="Lato"/>
              </a:rPr>
              <a:t>Study</a:t>
            </a:r>
            <a:r>
              <a:rPr lang="en-GB">
                <a:latin typeface="Lato"/>
                <a:ea typeface="Lato"/>
                <a:cs typeface="Lato"/>
                <a:sym typeface="Lato"/>
              </a:rPr>
              <a:t> Objectives</a:t>
            </a:r>
            <a:endParaRPr>
              <a:latin typeface="Lato"/>
              <a:ea typeface="Lato"/>
              <a:cs typeface="Lato"/>
              <a:sym typeface="Lato"/>
            </a:endParaRPr>
          </a:p>
        </p:txBody>
      </p:sp>
      <p:sp>
        <p:nvSpPr>
          <p:cNvPr id="149" name="Google Shape;149;p20"/>
          <p:cNvSpPr/>
          <p:nvPr/>
        </p:nvSpPr>
        <p:spPr>
          <a:xfrm>
            <a:off x="505451" y="18523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1</a:t>
            </a:r>
            <a:endParaRPr b="1" sz="1200">
              <a:solidFill>
                <a:srgbClr val="FFFFFF"/>
              </a:solidFill>
            </a:endParaRPr>
          </a:p>
        </p:txBody>
      </p:sp>
      <p:sp>
        <p:nvSpPr>
          <p:cNvPr id="150" name="Google Shape;150;p20"/>
          <p:cNvSpPr txBox="1"/>
          <p:nvPr>
            <p:ph idx="1" type="body"/>
          </p:nvPr>
        </p:nvSpPr>
        <p:spPr>
          <a:xfrm>
            <a:off x="970451" y="1669175"/>
            <a:ext cx="30888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rPr>
              <a:t>Determine the extent of the gender pay gap by analysing and quantifying the difference in income between men and women.</a:t>
            </a:r>
            <a:endParaRPr sz="1400">
              <a:solidFill>
                <a:srgbClr val="000000"/>
              </a:solidFill>
            </a:endParaRPr>
          </a:p>
          <a:p>
            <a:pPr indent="0" lvl="0" marL="0" rtl="0" algn="l">
              <a:spcBef>
                <a:spcPts val="1200"/>
              </a:spcBef>
              <a:spcAft>
                <a:spcPts val="1200"/>
              </a:spcAft>
              <a:buNone/>
            </a:pPr>
            <a:r>
              <a:t/>
            </a:r>
            <a:endParaRPr sz="1400">
              <a:solidFill>
                <a:srgbClr val="000000"/>
              </a:solidFill>
            </a:endParaRPr>
          </a:p>
        </p:txBody>
      </p:sp>
      <p:sp>
        <p:nvSpPr>
          <p:cNvPr id="151" name="Google Shape;151;p20"/>
          <p:cNvSpPr/>
          <p:nvPr/>
        </p:nvSpPr>
        <p:spPr>
          <a:xfrm>
            <a:off x="505440" y="33406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2</a:t>
            </a:r>
            <a:endParaRPr b="1" sz="1200">
              <a:solidFill>
                <a:srgbClr val="FFFFFF"/>
              </a:solidFill>
            </a:endParaRPr>
          </a:p>
        </p:txBody>
      </p:sp>
      <p:sp>
        <p:nvSpPr>
          <p:cNvPr id="152" name="Google Shape;152;p20"/>
          <p:cNvSpPr txBox="1"/>
          <p:nvPr>
            <p:ph idx="1" type="body"/>
          </p:nvPr>
        </p:nvSpPr>
        <p:spPr>
          <a:xfrm>
            <a:off x="991587" y="3267250"/>
            <a:ext cx="36885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rPr>
              <a:t>Investigate the influence of race on income by examining and comparing the income levels of individuals from asian, black, and white racial backgrounds.</a:t>
            </a:r>
            <a:endParaRPr sz="1400">
              <a:solidFill>
                <a:srgbClr val="000000"/>
              </a:solidFill>
            </a:endParaRPr>
          </a:p>
          <a:p>
            <a:pPr indent="0" lvl="0" marL="0" rtl="0" algn="l">
              <a:spcBef>
                <a:spcPts val="1200"/>
              </a:spcBef>
              <a:spcAft>
                <a:spcPts val="0"/>
              </a:spcAft>
              <a:buNone/>
            </a:pPr>
            <a:r>
              <a:t/>
            </a:r>
            <a:endParaRPr sz="1400">
              <a:solidFill>
                <a:srgbClr val="000000"/>
              </a:solidFill>
            </a:endParaRPr>
          </a:p>
          <a:p>
            <a:pPr indent="0" lvl="0" marL="0" rtl="0" algn="l">
              <a:spcBef>
                <a:spcPts val="1200"/>
              </a:spcBef>
              <a:spcAft>
                <a:spcPts val="0"/>
              </a:spcAft>
              <a:buNone/>
            </a:pPr>
            <a:r>
              <a:t/>
            </a:r>
            <a:endParaRPr sz="1400">
              <a:solidFill>
                <a:srgbClr val="000000"/>
              </a:solidFill>
            </a:endParaRPr>
          </a:p>
          <a:p>
            <a:pPr indent="0" lvl="0" marL="0" rtl="0" algn="l">
              <a:spcBef>
                <a:spcPts val="1200"/>
              </a:spcBef>
              <a:spcAft>
                <a:spcPts val="1200"/>
              </a:spcAft>
              <a:buNone/>
            </a:pPr>
            <a:r>
              <a:t/>
            </a:r>
            <a:endParaRPr sz="1400">
              <a:solidFill>
                <a:srgbClr val="000000"/>
              </a:solidFill>
            </a:endParaRPr>
          </a:p>
        </p:txBody>
      </p:sp>
      <p:sp>
        <p:nvSpPr>
          <p:cNvPr id="153" name="Google Shape;153;p20"/>
          <p:cNvSpPr/>
          <p:nvPr/>
        </p:nvSpPr>
        <p:spPr>
          <a:xfrm>
            <a:off x="4837434" y="18523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3</a:t>
            </a:r>
            <a:endParaRPr b="1" sz="1200">
              <a:solidFill>
                <a:srgbClr val="FFFFFF"/>
              </a:solidFill>
            </a:endParaRPr>
          </a:p>
        </p:txBody>
      </p:sp>
      <p:sp>
        <p:nvSpPr>
          <p:cNvPr id="154" name="Google Shape;154;p20"/>
          <p:cNvSpPr txBox="1"/>
          <p:nvPr>
            <p:ph idx="1" type="body"/>
          </p:nvPr>
        </p:nvSpPr>
        <p:spPr>
          <a:xfrm>
            <a:off x="5297072" y="1669163"/>
            <a:ext cx="35361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sz="1400">
                <a:solidFill>
                  <a:srgbClr val="000000"/>
                </a:solidFill>
              </a:rPr>
              <a:t> Assess the impact of factors like education and marital status on income by examining their association with income disparities.</a:t>
            </a:r>
            <a:endParaRPr sz="1400">
              <a:solidFill>
                <a:srgbClr val="000000"/>
              </a:solidFill>
            </a:endParaRPr>
          </a:p>
        </p:txBody>
      </p:sp>
      <p:sp>
        <p:nvSpPr>
          <p:cNvPr id="155" name="Google Shape;155;p20"/>
          <p:cNvSpPr/>
          <p:nvPr/>
        </p:nvSpPr>
        <p:spPr>
          <a:xfrm>
            <a:off x="4824184" y="33406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4</a:t>
            </a:r>
            <a:endParaRPr b="1" sz="1200">
              <a:solidFill>
                <a:srgbClr val="FFFFFF"/>
              </a:solidFill>
            </a:endParaRPr>
          </a:p>
        </p:txBody>
      </p:sp>
      <p:sp>
        <p:nvSpPr>
          <p:cNvPr id="156" name="Google Shape;156;p20"/>
          <p:cNvSpPr txBox="1"/>
          <p:nvPr>
            <p:ph idx="1" type="body"/>
          </p:nvPr>
        </p:nvSpPr>
        <p:spPr>
          <a:xfrm>
            <a:off x="5297075" y="3206850"/>
            <a:ext cx="3381900" cy="10518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1200"/>
              </a:spcAft>
              <a:buSzPts val="852"/>
              <a:buNone/>
            </a:pPr>
            <a:r>
              <a:rPr lang="en-GB" sz="1400">
                <a:solidFill>
                  <a:srgbClr val="000000"/>
                </a:solidFill>
              </a:rPr>
              <a:t> Explore the capability of machine learning techniques to evaluate, predict and provide insights into social issues such as income disparities.</a:t>
            </a:r>
            <a:endParaRPr sz="14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60" name="Shape 160"/>
        <p:cNvGrpSpPr/>
        <p:nvPr/>
      </p:nvGrpSpPr>
      <p:grpSpPr>
        <a:xfrm>
          <a:off x="0" y="0"/>
          <a:ext cx="0" cy="0"/>
          <a:chOff x="0" y="0"/>
          <a:chExt cx="0" cy="0"/>
        </a:xfrm>
      </p:grpSpPr>
      <p:sp>
        <p:nvSpPr>
          <p:cNvPr id="161" name="Google Shape;161;p21"/>
          <p:cNvSpPr txBox="1"/>
          <p:nvPr>
            <p:ph type="title"/>
          </p:nvPr>
        </p:nvSpPr>
        <p:spPr>
          <a:xfrm>
            <a:off x="323900" y="557475"/>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solidFill>
                  <a:schemeClr val="dk2"/>
                </a:solidFill>
                <a:latin typeface="Lato"/>
                <a:ea typeface="Lato"/>
                <a:cs typeface="Lato"/>
                <a:sym typeface="Lato"/>
              </a:rPr>
              <a:t>Dataset Description</a:t>
            </a:r>
            <a:endParaRPr sz="2300">
              <a:latin typeface="Lato"/>
              <a:ea typeface="Lato"/>
              <a:cs typeface="Lato"/>
              <a:sym typeface="Lato"/>
            </a:endParaRPr>
          </a:p>
        </p:txBody>
      </p:sp>
      <p:sp>
        <p:nvSpPr>
          <p:cNvPr id="162" name="Google Shape;162;p21"/>
          <p:cNvSpPr txBox="1"/>
          <p:nvPr>
            <p:ph idx="4294967295" type="body"/>
          </p:nvPr>
        </p:nvSpPr>
        <p:spPr>
          <a:xfrm>
            <a:off x="1066950" y="1605525"/>
            <a:ext cx="7010100" cy="2628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solidFill>
                  <a:srgbClr val="000000"/>
                </a:solidFill>
              </a:rPr>
              <a:t>The dataset is the USA 2021 census data downloaded from IPUMS (Integrated Public Use Microdata Series)</a:t>
            </a:r>
            <a:endParaRPr>
              <a:solidFill>
                <a:srgbClr val="000000"/>
              </a:solidFill>
            </a:endParaRPr>
          </a:p>
        </p:txBody>
      </p:sp>
      <p:pic>
        <p:nvPicPr>
          <p:cNvPr id="163" name="Google Shape;163;p21"/>
          <p:cNvPicPr preferRelativeResize="0"/>
          <p:nvPr/>
        </p:nvPicPr>
        <p:blipFill>
          <a:blip r:embed="rId3">
            <a:alphaModFix/>
          </a:blip>
          <a:stretch>
            <a:fillRect/>
          </a:stretch>
        </p:blipFill>
        <p:spPr>
          <a:xfrm>
            <a:off x="510000" y="1715525"/>
            <a:ext cx="281175" cy="281175"/>
          </a:xfrm>
          <a:prstGeom prst="rect">
            <a:avLst/>
          </a:prstGeom>
          <a:noFill/>
          <a:ln>
            <a:noFill/>
          </a:ln>
        </p:spPr>
      </p:pic>
      <p:pic>
        <p:nvPicPr>
          <p:cNvPr id="164" name="Google Shape;164;p21"/>
          <p:cNvPicPr preferRelativeResize="0"/>
          <p:nvPr/>
        </p:nvPicPr>
        <p:blipFill>
          <a:blip r:embed="rId3">
            <a:alphaModFix/>
          </a:blip>
          <a:stretch>
            <a:fillRect/>
          </a:stretch>
        </p:blipFill>
        <p:spPr>
          <a:xfrm>
            <a:off x="510000" y="2490350"/>
            <a:ext cx="281175" cy="281175"/>
          </a:xfrm>
          <a:prstGeom prst="rect">
            <a:avLst/>
          </a:prstGeom>
          <a:noFill/>
          <a:ln>
            <a:noFill/>
          </a:ln>
        </p:spPr>
      </p:pic>
      <p:sp>
        <p:nvSpPr>
          <p:cNvPr id="165" name="Google Shape;165;p21"/>
          <p:cNvSpPr txBox="1"/>
          <p:nvPr>
            <p:ph idx="4294967295" type="body"/>
          </p:nvPr>
        </p:nvSpPr>
        <p:spPr>
          <a:xfrm>
            <a:off x="1066950" y="2324850"/>
            <a:ext cx="7010100" cy="2628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solidFill>
                  <a:srgbClr val="000000"/>
                </a:solidFill>
              </a:rPr>
              <a:t>It has an initial 16 variables and 1,371,582 observations. Irrelevant variables and observations were filtered out leaving 10 variables and 863343 observations.</a:t>
            </a:r>
            <a:endParaRPr>
              <a:solidFill>
                <a:srgbClr val="000000"/>
              </a:solidFill>
            </a:endParaRPr>
          </a:p>
        </p:txBody>
      </p:sp>
      <p:pic>
        <p:nvPicPr>
          <p:cNvPr id="166" name="Google Shape;166;p21"/>
          <p:cNvPicPr preferRelativeResize="0"/>
          <p:nvPr/>
        </p:nvPicPr>
        <p:blipFill>
          <a:blip r:embed="rId3">
            <a:alphaModFix/>
          </a:blip>
          <a:stretch>
            <a:fillRect/>
          </a:stretch>
        </p:blipFill>
        <p:spPr>
          <a:xfrm>
            <a:off x="510000" y="3337963"/>
            <a:ext cx="281175" cy="281175"/>
          </a:xfrm>
          <a:prstGeom prst="rect">
            <a:avLst/>
          </a:prstGeom>
          <a:noFill/>
          <a:ln>
            <a:noFill/>
          </a:ln>
        </p:spPr>
      </p:pic>
      <p:sp>
        <p:nvSpPr>
          <p:cNvPr id="167" name="Google Shape;167;p21"/>
          <p:cNvSpPr txBox="1"/>
          <p:nvPr>
            <p:ph idx="4294967295" type="body"/>
          </p:nvPr>
        </p:nvSpPr>
        <p:spPr>
          <a:xfrm>
            <a:off x="1066950" y="3203000"/>
            <a:ext cx="7010100" cy="2628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solidFill>
                  <a:srgbClr val="000000"/>
                </a:solidFill>
              </a:rPr>
              <a:t>The variables include sex, age, marital status, race, occupation, educational attainment, occupation, field of degree, industry, hours worked and income (the dependent variable).</a:t>
            </a:r>
            <a:endParaRPr>
              <a:solidFill>
                <a:srgbClr val="000000"/>
              </a:solidFill>
            </a:endParaRPr>
          </a:p>
        </p:txBody>
      </p:sp>
      <p:pic>
        <p:nvPicPr>
          <p:cNvPr id="168" name="Google Shape;168;p21"/>
          <p:cNvPicPr preferRelativeResize="0"/>
          <p:nvPr/>
        </p:nvPicPr>
        <p:blipFill>
          <a:blip r:embed="rId3">
            <a:alphaModFix/>
          </a:blip>
          <a:stretch>
            <a:fillRect/>
          </a:stretch>
        </p:blipFill>
        <p:spPr>
          <a:xfrm>
            <a:off x="543850" y="4185600"/>
            <a:ext cx="281175" cy="281175"/>
          </a:xfrm>
          <a:prstGeom prst="rect">
            <a:avLst/>
          </a:prstGeom>
          <a:noFill/>
          <a:ln>
            <a:noFill/>
          </a:ln>
        </p:spPr>
      </p:pic>
      <p:sp>
        <p:nvSpPr>
          <p:cNvPr id="169" name="Google Shape;169;p21"/>
          <p:cNvSpPr txBox="1"/>
          <p:nvPr>
            <p:ph idx="4294967295" type="body"/>
          </p:nvPr>
        </p:nvSpPr>
        <p:spPr>
          <a:xfrm>
            <a:off x="1066950" y="4022175"/>
            <a:ext cx="7010100" cy="276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solidFill>
                  <a:srgbClr val="000000"/>
                </a:solidFill>
              </a:rPr>
              <a:t>Three of these variables (income, age and hours worked) were of the numeric data type while the rest of them were categorical.</a:t>
            </a:r>
            <a:endParaRPr>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2"/>
          <p:cNvSpPr txBox="1"/>
          <p:nvPr>
            <p:ph type="title"/>
          </p:nvPr>
        </p:nvSpPr>
        <p:spPr>
          <a:xfrm>
            <a:off x="322075" y="6503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solidFill>
                  <a:srgbClr val="000000"/>
                </a:solidFill>
                <a:latin typeface="Lato"/>
                <a:ea typeface="Lato"/>
                <a:cs typeface="Lato"/>
                <a:sym typeface="Lato"/>
              </a:rPr>
              <a:t>Data Preparation</a:t>
            </a:r>
            <a:endParaRPr sz="2300">
              <a:solidFill>
                <a:srgbClr val="000000"/>
              </a:solidFill>
              <a:latin typeface="Lato"/>
              <a:ea typeface="Lato"/>
              <a:cs typeface="Lato"/>
              <a:sym typeface="Lato"/>
            </a:endParaRPr>
          </a:p>
          <a:p>
            <a:pPr indent="0" lvl="0" marL="0" rtl="0" algn="l">
              <a:spcBef>
                <a:spcPts val="0"/>
              </a:spcBef>
              <a:spcAft>
                <a:spcPts val="0"/>
              </a:spcAft>
              <a:buNone/>
            </a:pPr>
            <a:r>
              <a:t/>
            </a:r>
            <a:endParaRPr sz="2300">
              <a:solidFill>
                <a:srgbClr val="000000"/>
              </a:solidFill>
              <a:latin typeface="Lato"/>
              <a:ea typeface="Lato"/>
              <a:cs typeface="Lato"/>
              <a:sym typeface="Lato"/>
            </a:endParaRPr>
          </a:p>
        </p:txBody>
      </p:sp>
      <p:sp>
        <p:nvSpPr>
          <p:cNvPr id="175" name="Google Shape;175;p22"/>
          <p:cNvSpPr txBox="1"/>
          <p:nvPr>
            <p:ph idx="1" type="body"/>
          </p:nvPr>
        </p:nvSpPr>
        <p:spPr>
          <a:xfrm>
            <a:off x="351900" y="1449125"/>
            <a:ext cx="8440200" cy="85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The dataset was explored and the following techniques and approaches were used to manipulate and prepare the data to ensure high-quality data for the analysis.</a:t>
            </a:r>
            <a:endParaRPr>
              <a:solidFill>
                <a:srgbClr val="000000"/>
              </a:solidFill>
            </a:endParaRPr>
          </a:p>
          <a:p>
            <a:pPr indent="0" lvl="0" marL="0" rtl="0" algn="l">
              <a:spcBef>
                <a:spcPts val="1200"/>
              </a:spcBef>
              <a:spcAft>
                <a:spcPts val="1200"/>
              </a:spcAft>
              <a:buNone/>
            </a:pPr>
            <a:r>
              <a:t/>
            </a:r>
            <a:endParaRPr>
              <a:solidFill>
                <a:srgbClr val="000000"/>
              </a:solidFill>
            </a:endParaRPr>
          </a:p>
        </p:txBody>
      </p:sp>
      <p:sp>
        <p:nvSpPr>
          <p:cNvPr id="176" name="Google Shape;176;p22"/>
          <p:cNvSpPr txBox="1"/>
          <p:nvPr/>
        </p:nvSpPr>
        <p:spPr>
          <a:xfrm>
            <a:off x="398200" y="2267569"/>
            <a:ext cx="3968400" cy="45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2000">
                <a:solidFill>
                  <a:schemeClr val="dk1"/>
                </a:solidFill>
                <a:latin typeface="Lato"/>
                <a:ea typeface="Lato"/>
                <a:cs typeface="Lato"/>
                <a:sym typeface="Lato"/>
              </a:rPr>
              <a:t> | </a:t>
            </a:r>
            <a:r>
              <a:rPr lang="en-GB" sz="2000">
                <a:solidFill>
                  <a:srgbClr val="000000"/>
                </a:solidFill>
                <a:latin typeface="Lato"/>
                <a:ea typeface="Lato"/>
                <a:cs typeface="Lato"/>
                <a:sym typeface="Lato"/>
              </a:rPr>
              <a:t>   </a:t>
            </a:r>
            <a:endParaRPr sz="2000">
              <a:latin typeface="Lato"/>
              <a:ea typeface="Lato"/>
              <a:cs typeface="Lato"/>
              <a:sym typeface="Lato"/>
            </a:endParaRPr>
          </a:p>
        </p:txBody>
      </p:sp>
      <p:sp>
        <p:nvSpPr>
          <p:cNvPr id="177" name="Google Shape;177;p22"/>
          <p:cNvSpPr txBox="1"/>
          <p:nvPr/>
        </p:nvSpPr>
        <p:spPr>
          <a:xfrm>
            <a:off x="5184750" y="2267575"/>
            <a:ext cx="3907500" cy="45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2000">
                <a:solidFill>
                  <a:schemeClr val="dk1"/>
                </a:solidFill>
                <a:latin typeface="Lato"/>
                <a:ea typeface="Lato"/>
                <a:cs typeface="Lato"/>
                <a:sym typeface="Lato"/>
              </a:rPr>
              <a:t> | </a:t>
            </a:r>
            <a:r>
              <a:rPr lang="en-GB" sz="2000">
                <a:solidFill>
                  <a:srgbClr val="000000"/>
                </a:solidFill>
                <a:latin typeface="Lato"/>
                <a:ea typeface="Lato"/>
                <a:cs typeface="Lato"/>
                <a:sym typeface="Lato"/>
              </a:rPr>
              <a:t>   </a:t>
            </a:r>
            <a:endParaRPr sz="2000">
              <a:latin typeface="Lato"/>
              <a:ea typeface="Lato"/>
              <a:cs typeface="Lato"/>
              <a:sym typeface="Lato"/>
            </a:endParaRPr>
          </a:p>
        </p:txBody>
      </p:sp>
      <p:sp>
        <p:nvSpPr>
          <p:cNvPr id="178" name="Google Shape;178;p22"/>
          <p:cNvSpPr txBox="1"/>
          <p:nvPr>
            <p:ph idx="1" type="body"/>
          </p:nvPr>
        </p:nvSpPr>
        <p:spPr>
          <a:xfrm>
            <a:off x="653875" y="2301413"/>
            <a:ext cx="3636600" cy="85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sz="1700">
                <a:solidFill>
                  <a:srgbClr val="000000"/>
                </a:solidFill>
              </a:rPr>
              <a:t>Data Reduction</a:t>
            </a:r>
            <a:endParaRPr b="1" sz="1700">
              <a:solidFill>
                <a:srgbClr val="000000"/>
              </a:solidFill>
            </a:endParaRPr>
          </a:p>
        </p:txBody>
      </p:sp>
      <p:sp>
        <p:nvSpPr>
          <p:cNvPr id="179" name="Google Shape;179;p22"/>
          <p:cNvSpPr txBox="1"/>
          <p:nvPr>
            <p:ph idx="1" type="body"/>
          </p:nvPr>
        </p:nvSpPr>
        <p:spPr>
          <a:xfrm>
            <a:off x="5455650" y="2301413"/>
            <a:ext cx="3636600" cy="85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sz="1700">
                <a:solidFill>
                  <a:srgbClr val="000000"/>
                </a:solidFill>
              </a:rPr>
              <a:t>Normalisation</a:t>
            </a:r>
            <a:endParaRPr b="1" sz="1700">
              <a:solidFill>
                <a:srgbClr val="000000"/>
              </a:solidFill>
            </a:endParaRPr>
          </a:p>
        </p:txBody>
      </p:sp>
      <p:sp>
        <p:nvSpPr>
          <p:cNvPr id="180" name="Google Shape;180;p22"/>
          <p:cNvSpPr txBox="1"/>
          <p:nvPr>
            <p:ph idx="1" type="body"/>
          </p:nvPr>
        </p:nvSpPr>
        <p:spPr>
          <a:xfrm>
            <a:off x="398200" y="2931400"/>
            <a:ext cx="4173900" cy="1276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solidFill>
                  <a:srgbClr val="000000"/>
                </a:solidFill>
              </a:rPr>
              <a:t>Variables that represented detailed versions of existing variables were removed.  Observations falling outside the age range of the labor force (16 to 64) and instances where hours worked was less than 10 hours or greater than 40 hours were also excluded from the dataset. This process aimed to eliminate </a:t>
            </a:r>
            <a:r>
              <a:rPr lang="en-GB">
                <a:solidFill>
                  <a:srgbClr val="000000"/>
                </a:solidFill>
              </a:rPr>
              <a:t>potential </a:t>
            </a:r>
            <a:r>
              <a:rPr lang="en-GB">
                <a:solidFill>
                  <a:srgbClr val="000000"/>
                </a:solidFill>
              </a:rPr>
              <a:t>outliers and obtain a more focused and relevant population for the study.</a:t>
            </a:r>
            <a:endParaRPr>
              <a:solidFill>
                <a:srgbClr val="000000"/>
              </a:solidFill>
            </a:endParaRPr>
          </a:p>
        </p:txBody>
      </p:sp>
      <p:sp>
        <p:nvSpPr>
          <p:cNvPr id="181" name="Google Shape;181;p22"/>
          <p:cNvSpPr txBox="1"/>
          <p:nvPr>
            <p:ph idx="1" type="body"/>
          </p:nvPr>
        </p:nvSpPr>
        <p:spPr>
          <a:xfrm>
            <a:off x="4998575" y="2891125"/>
            <a:ext cx="3968400" cy="1276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SzPts val="935"/>
              <a:buNone/>
            </a:pPr>
            <a:r>
              <a:rPr lang="en-GB" sz="1320">
                <a:solidFill>
                  <a:srgbClr val="000000"/>
                </a:solidFill>
              </a:rPr>
              <a:t>The dependent variable was normalised using various </a:t>
            </a:r>
            <a:r>
              <a:rPr lang="en-GB" sz="1320">
                <a:solidFill>
                  <a:srgbClr val="000000"/>
                </a:solidFill>
              </a:rPr>
              <a:t>normalisation </a:t>
            </a:r>
            <a:r>
              <a:rPr lang="en-GB" sz="1320">
                <a:solidFill>
                  <a:srgbClr val="000000"/>
                </a:solidFill>
              </a:rPr>
              <a:t>techniques , including min-max, z-score, and others. However, among these techniques, log transformation produced the most normal distribution. It also yielded the best results when used for building the algorithms. Therefore, the log transformation was chosen as the normalisation approach for this study.</a:t>
            </a:r>
            <a:endParaRPr sz="132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3"/>
          <p:cNvSpPr txBox="1"/>
          <p:nvPr>
            <p:ph type="title"/>
          </p:nvPr>
        </p:nvSpPr>
        <p:spPr>
          <a:xfrm>
            <a:off x="322075" y="6503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solidFill>
                  <a:srgbClr val="000000"/>
                </a:solidFill>
              </a:rPr>
              <a:t>Data Preparation</a:t>
            </a:r>
            <a:endParaRPr sz="2300">
              <a:solidFill>
                <a:srgbClr val="000000"/>
              </a:solidFill>
            </a:endParaRPr>
          </a:p>
          <a:p>
            <a:pPr indent="0" lvl="0" marL="0" rtl="0" algn="l">
              <a:spcBef>
                <a:spcPts val="0"/>
              </a:spcBef>
              <a:spcAft>
                <a:spcPts val="0"/>
              </a:spcAft>
              <a:buNone/>
            </a:pPr>
            <a:r>
              <a:t/>
            </a:r>
            <a:endParaRPr sz="2300">
              <a:solidFill>
                <a:srgbClr val="000000"/>
              </a:solidFill>
            </a:endParaRPr>
          </a:p>
        </p:txBody>
      </p:sp>
      <p:sp>
        <p:nvSpPr>
          <p:cNvPr id="187" name="Google Shape;187;p23"/>
          <p:cNvSpPr txBox="1"/>
          <p:nvPr/>
        </p:nvSpPr>
        <p:spPr>
          <a:xfrm>
            <a:off x="218850" y="1725269"/>
            <a:ext cx="3968400" cy="45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2000">
                <a:solidFill>
                  <a:schemeClr val="dk1"/>
                </a:solidFill>
                <a:latin typeface="Lato"/>
                <a:ea typeface="Lato"/>
                <a:cs typeface="Lato"/>
                <a:sym typeface="Lato"/>
              </a:rPr>
              <a:t> | </a:t>
            </a:r>
            <a:r>
              <a:rPr lang="en-GB" sz="2000">
                <a:solidFill>
                  <a:srgbClr val="000000"/>
                </a:solidFill>
                <a:latin typeface="Lato"/>
                <a:ea typeface="Lato"/>
                <a:cs typeface="Lato"/>
                <a:sym typeface="Lato"/>
              </a:rPr>
              <a:t>   </a:t>
            </a:r>
            <a:endParaRPr sz="2000"/>
          </a:p>
        </p:txBody>
      </p:sp>
      <p:sp>
        <p:nvSpPr>
          <p:cNvPr id="188" name="Google Shape;188;p23"/>
          <p:cNvSpPr txBox="1"/>
          <p:nvPr/>
        </p:nvSpPr>
        <p:spPr>
          <a:xfrm>
            <a:off x="3284700" y="1725263"/>
            <a:ext cx="3907500" cy="45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2000">
                <a:solidFill>
                  <a:schemeClr val="dk1"/>
                </a:solidFill>
                <a:latin typeface="Lato"/>
                <a:ea typeface="Lato"/>
                <a:cs typeface="Lato"/>
                <a:sym typeface="Lato"/>
              </a:rPr>
              <a:t> | </a:t>
            </a:r>
            <a:r>
              <a:rPr lang="en-GB" sz="2000">
                <a:solidFill>
                  <a:srgbClr val="000000"/>
                </a:solidFill>
                <a:latin typeface="Lato"/>
                <a:ea typeface="Lato"/>
                <a:cs typeface="Lato"/>
                <a:sym typeface="Lato"/>
              </a:rPr>
              <a:t>   </a:t>
            </a:r>
            <a:endParaRPr sz="2000"/>
          </a:p>
        </p:txBody>
      </p:sp>
      <p:sp>
        <p:nvSpPr>
          <p:cNvPr id="189" name="Google Shape;189;p23"/>
          <p:cNvSpPr txBox="1"/>
          <p:nvPr>
            <p:ph idx="1" type="body"/>
          </p:nvPr>
        </p:nvSpPr>
        <p:spPr>
          <a:xfrm>
            <a:off x="508150" y="1769800"/>
            <a:ext cx="3636600" cy="85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sz="1700">
                <a:solidFill>
                  <a:srgbClr val="000000"/>
                </a:solidFill>
              </a:rPr>
              <a:t>Standardisation</a:t>
            </a:r>
            <a:endParaRPr b="1" sz="1700">
              <a:solidFill>
                <a:srgbClr val="000000"/>
              </a:solidFill>
            </a:endParaRPr>
          </a:p>
        </p:txBody>
      </p:sp>
      <p:sp>
        <p:nvSpPr>
          <p:cNvPr id="190" name="Google Shape;190;p23"/>
          <p:cNvSpPr txBox="1"/>
          <p:nvPr>
            <p:ph idx="1" type="body"/>
          </p:nvPr>
        </p:nvSpPr>
        <p:spPr>
          <a:xfrm>
            <a:off x="3555600" y="1769788"/>
            <a:ext cx="3636600" cy="85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sz="1700">
                <a:solidFill>
                  <a:srgbClr val="000000"/>
                </a:solidFill>
              </a:rPr>
              <a:t>Binary Classification</a:t>
            </a:r>
            <a:endParaRPr b="1" sz="1700">
              <a:solidFill>
                <a:srgbClr val="000000"/>
              </a:solidFill>
            </a:endParaRPr>
          </a:p>
        </p:txBody>
      </p:sp>
      <p:sp>
        <p:nvSpPr>
          <p:cNvPr id="191" name="Google Shape;191;p23"/>
          <p:cNvSpPr txBox="1"/>
          <p:nvPr>
            <p:ph idx="1" type="body"/>
          </p:nvPr>
        </p:nvSpPr>
        <p:spPr>
          <a:xfrm>
            <a:off x="218850" y="2133900"/>
            <a:ext cx="2737800" cy="21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a:p>
            <a:pPr indent="0" lvl="0" marL="0" rtl="0" algn="l">
              <a:spcBef>
                <a:spcPts val="1200"/>
              </a:spcBef>
              <a:spcAft>
                <a:spcPts val="0"/>
              </a:spcAft>
              <a:buNone/>
            </a:pPr>
            <a:r>
              <a:rPr lang="en-GB">
                <a:solidFill>
                  <a:srgbClr val="000000"/>
                </a:solidFill>
              </a:rPr>
              <a:t>The numerical independent variables, age and hours worked, were standardised using min-max normalisation. Both the standardised and unstandardised versions of these variables were tested, and they produced the same mode results.</a:t>
            </a:r>
            <a:endParaRPr>
              <a:solidFill>
                <a:srgbClr val="000000"/>
              </a:solidFill>
            </a:endParaRPr>
          </a:p>
          <a:p>
            <a:pPr indent="0" lvl="0" marL="0" rtl="0" algn="l">
              <a:spcBef>
                <a:spcPts val="1200"/>
              </a:spcBef>
              <a:spcAft>
                <a:spcPts val="1200"/>
              </a:spcAft>
              <a:buNone/>
            </a:pPr>
            <a:r>
              <a:t/>
            </a:r>
            <a:endParaRPr>
              <a:solidFill>
                <a:srgbClr val="000000"/>
              </a:solidFill>
            </a:endParaRPr>
          </a:p>
        </p:txBody>
      </p:sp>
      <p:sp>
        <p:nvSpPr>
          <p:cNvPr id="192" name="Google Shape;192;p23"/>
          <p:cNvSpPr txBox="1"/>
          <p:nvPr>
            <p:ph idx="1" type="body"/>
          </p:nvPr>
        </p:nvSpPr>
        <p:spPr>
          <a:xfrm>
            <a:off x="3150525" y="2496325"/>
            <a:ext cx="2684400" cy="1276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solidFill>
                  <a:srgbClr val="000000"/>
                </a:solidFill>
              </a:rPr>
              <a:t>The independent variable was divided into two classes: </a:t>
            </a:r>
            <a:r>
              <a:rPr lang="en-GB">
                <a:solidFill>
                  <a:srgbClr val="000000"/>
                </a:solidFill>
              </a:rPr>
              <a:t>less than </a:t>
            </a:r>
            <a:r>
              <a:rPr lang="en-GB">
                <a:solidFill>
                  <a:srgbClr val="000000"/>
                </a:solidFill>
              </a:rPr>
              <a:t>40,000 which will be encoded as 0 and more than 40,000 which will be encoded as 1 </a:t>
            </a:r>
            <a:r>
              <a:rPr lang="en-GB">
                <a:solidFill>
                  <a:srgbClr val="000000"/>
                </a:solidFill>
              </a:rPr>
              <a:t>for the classification algorithms</a:t>
            </a:r>
            <a:r>
              <a:rPr lang="en-GB">
                <a:solidFill>
                  <a:srgbClr val="000000"/>
                </a:solidFill>
              </a:rPr>
              <a:t>. 40,000  was chosen because it is the mean of the dependent variable and created a balanced classification.</a:t>
            </a:r>
            <a:endParaRPr>
              <a:solidFill>
                <a:srgbClr val="000000"/>
              </a:solidFill>
            </a:endParaRPr>
          </a:p>
          <a:p>
            <a:pPr indent="0" lvl="0" marL="0" rtl="0" algn="l">
              <a:spcBef>
                <a:spcPts val="0"/>
              </a:spcBef>
              <a:spcAft>
                <a:spcPts val="1200"/>
              </a:spcAft>
              <a:buNone/>
            </a:pPr>
            <a:r>
              <a:t/>
            </a:r>
            <a:endParaRPr>
              <a:solidFill>
                <a:srgbClr val="000000"/>
              </a:solidFill>
            </a:endParaRPr>
          </a:p>
        </p:txBody>
      </p:sp>
      <p:sp>
        <p:nvSpPr>
          <p:cNvPr id="193" name="Google Shape;193;p23"/>
          <p:cNvSpPr txBox="1"/>
          <p:nvPr>
            <p:ph idx="1" type="body"/>
          </p:nvPr>
        </p:nvSpPr>
        <p:spPr>
          <a:xfrm>
            <a:off x="6463625" y="1704413"/>
            <a:ext cx="3636600" cy="85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sz="1700">
                <a:solidFill>
                  <a:srgbClr val="000000"/>
                </a:solidFill>
              </a:rPr>
              <a:t> Correlation</a:t>
            </a:r>
            <a:endParaRPr b="1" sz="1700">
              <a:solidFill>
                <a:srgbClr val="000000"/>
              </a:solidFill>
            </a:endParaRPr>
          </a:p>
        </p:txBody>
      </p:sp>
      <p:sp>
        <p:nvSpPr>
          <p:cNvPr id="194" name="Google Shape;194;p23"/>
          <p:cNvSpPr txBox="1"/>
          <p:nvPr>
            <p:ph idx="1" type="body"/>
          </p:nvPr>
        </p:nvSpPr>
        <p:spPr>
          <a:xfrm>
            <a:off x="6170175" y="2496325"/>
            <a:ext cx="2737800" cy="12762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1200"/>
              </a:spcAft>
              <a:buNone/>
            </a:pPr>
            <a:r>
              <a:rPr lang="en-GB">
                <a:solidFill>
                  <a:srgbClr val="000000"/>
                </a:solidFill>
              </a:rPr>
              <a:t>Correlation analysis was conducted using the "polycor" R library. The variables hours worked, degree field, marital status, education, age, and occupation had the highest correlations with the dependent variable, income.</a:t>
            </a:r>
            <a:endParaRPr>
              <a:solidFill>
                <a:srgbClr val="000000"/>
              </a:solidFill>
            </a:endParaRPr>
          </a:p>
        </p:txBody>
      </p:sp>
      <p:sp>
        <p:nvSpPr>
          <p:cNvPr id="195" name="Google Shape;195;p23"/>
          <p:cNvSpPr txBox="1"/>
          <p:nvPr/>
        </p:nvSpPr>
        <p:spPr>
          <a:xfrm>
            <a:off x="6170175" y="1704425"/>
            <a:ext cx="30201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GB" sz="2000">
                <a:solidFill>
                  <a:schemeClr val="dk1"/>
                </a:solidFill>
                <a:latin typeface="Lato"/>
                <a:ea typeface="Lato"/>
                <a:cs typeface="Lato"/>
                <a:sym typeface="Lato"/>
              </a:rPr>
              <a:t> | </a:t>
            </a:r>
            <a:r>
              <a:rPr lang="en-GB" sz="2000">
                <a:latin typeface="Lato"/>
                <a:ea typeface="Lato"/>
                <a:cs typeface="Lato"/>
                <a:sym typeface="Lato"/>
              </a:rPr>
              <a:t>   </a:t>
            </a:r>
            <a:endParaRPr sz="20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9" name="Shape 199"/>
        <p:cNvGrpSpPr/>
        <p:nvPr/>
      </p:nvGrpSpPr>
      <p:grpSpPr>
        <a:xfrm>
          <a:off x="0" y="0"/>
          <a:ext cx="0" cy="0"/>
          <a:chOff x="0" y="0"/>
          <a:chExt cx="0" cy="0"/>
        </a:xfrm>
      </p:grpSpPr>
      <p:sp>
        <p:nvSpPr>
          <p:cNvPr id="200" name="Google Shape;200;p24"/>
          <p:cNvSpPr txBox="1"/>
          <p:nvPr>
            <p:ph type="title"/>
          </p:nvPr>
        </p:nvSpPr>
        <p:spPr>
          <a:xfrm>
            <a:off x="323900" y="557475"/>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solidFill>
                  <a:schemeClr val="dk2"/>
                </a:solidFill>
              </a:rPr>
              <a:t>Machine Learning Results </a:t>
            </a:r>
            <a:endParaRPr sz="2300"/>
          </a:p>
        </p:txBody>
      </p:sp>
      <p:sp>
        <p:nvSpPr>
          <p:cNvPr id="201" name="Google Shape;201;p24"/>
          <p:cNvSpPr txBox="1"/>
          <p:nvPr>
            <p:ph idx="4294967295" type="body"/>
          </p:nvPr>
        </p:nvSpPr>
        <p:spPr>
          <a:xfrm>
            <a:off x="966300" y="2150250"/>
            <a:ext cx="7921500" cy="11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The </a:t>
            </a:r>
            <a:r>
              <a:rPr b="1" lang="en-GB">
                <a:solidFill>
                  <a:srgbClr val="000000"/>
                </a:solidFill>
              </a:rPr>
              <a:t>Multiple R</a:t>
            </a:r>
            <a:r>
              <a:rPr b="1" lang="en-GB">
                <a:solidFill>
                  <a:srgbClr val="000000"/>
                </a:solidFill>
              </a:rPr>
              <a:t>egression</a:t>
            </a:r>
            <a:r>
              <a:rPr lang="en-GB">
                <a:solidFill>
                  <a:srgbClr val="000000"/>
                </a:solidFill>
              </a:rPr>
              <a:t> </a:t>
            </a:r>
            <a:r>
              <a:rPr lang="en-GB">
                <a:solidFill>
                  <a:srgbClr val="000000"/>
                </a:solidFill>
              </a:rPr>
              <a:t>analysis found that females and black people were associated with lower income. Significant predictors of income included hours worked, occupation, industry, education, degree field, age, marital status, sex, and race. The model's adjusted R-squared value was 0.5692.</a:t>
            </a:r>
            <a:endParaRPr>
              <a:solidFill>
                <a:srgbClr val="000000"/>
              </a:solidFill>
            </a:endParaRPr>
          </a:p>
          <a:p>
            <a:pPr indent="0" lvl="0" marL="0" rtl="0" algn="l">
              <a:spcBef>
                <a:spcPts val="1200"/>
              </a:spcBef>
              <a:spcAft>
                <a:spcPts val="0"/>
              </a:spcAft>
              <a:buNone/>
            </a:pPr>
            <a:r>
              <a:rPr lang="en-GB">
                <a:solidFill>
                  <a:srgbClr val="000000"/>
                </a:solidFill>
              </a:rPr>
              <a:t> </a:t>
            </a:r>
            <a:endParaRPr>
              <a:solidFill>
                <a:srgbClr val="000000"/>
              </a:solidFill>
            </a:endParaRPr>
          </a:p>
          <a:p>
            <a:pPr indent="0" lvl="0" marL="0" rtl="0" algn="l">
              <a:spcBef>
                <a:spcPts val="1200"/>
              </a:spcBef>
              <a:spcAft>
                <a:spcPts val="0"/>
              </a:spcAft>
              <a:buNone/>
            </a:pPr>
            <a:r>
              <a:t/>
            </a:r>
            <a:endParaRPr>
              <a:solidFill>
                <a:srgbClr val="000000"/>
              </a:solidFill>
            </a:endParaRPr>
          </a:p>
          <a:p>
            <a:pPr indent="0" lvl="0" marL="0" rtl="0" algn="l">
              <a:spcBef>
                <a:spcPts val="1200"/>
              </a:spcBef>
              <a:spcAft>
                <a:spcPts val="0"/>
              </a:spcAft>
              <a:buNone/>
            </a:pPr>
            <a:r>
              <a:t/>
            </a:r>
            <a:endParaRPr>
              <a:solidFill>
                <a:srgbClr val="000000"/>
              </a:solidFill>
            </a:endParaRPr>
          </a:p>
          <a:p>
            <a:pPr indent="0" lvl="0" marL="0" rtl="0" algn="l">
              <a:spcBef>
                <a:spcPts val="1200"/>
              </a:spcBef>
              <a:spcAft>
                <a:spcPts val="0"/>
              </a:spcAft>
              <a:buNone/>
            </a:pPr>
            <a:r>
              <a:t/>
            </a:r>
            <a:endParaRPr>
              <a:solidFill>
                <a:srgbClr val="000000"/>
              </a:solidFill>
            </a:endParaRPr>
          </a:p>
          <a:p>
            <a:pPr indent="0" lvl="0" marL="0" rtl="0" algn="l">
              <a:spcBef>
                <a:spcPts val="1200"/>
              </a:spcBef>
              <a:spcAft>
                <a:spcPts val="0"/>
              </a:spcAft>
              <a:buNone/>
            </a:pPr>
            <a:r>
              <a:t/>
            </a:r>
            <a:endParaRPr>
              <a:solidFill>
                <a:srgbClr val="000000"/>
              </a:solidFill>
            </a:endParaRPr>
          </a:p>
          <a:p>
            <a:pPr indent="0" lvl="0" marL="0" rtl="0" algn="l">
              <a:spcBef>
                <a:spcPts val="1200"/>
              </a:spcBef>
              <a:spcAft>
                <a:spcPts val="1200"/>
              </a:spcAft>
              <a:buNone/>
            </a:pPr>
            <a:r>
              <a:rPr lang="en-GB">
                <a:solidFill>
                  <a:srgbClr val="000000"/>
                </a:solidFill>
              </a:rPr>
              <a:t> </a:t>
            </a:r>
            <a:endParaRPr>
              <a:solidFill>
                <a:srgbClr val="000000"/>
              </a:solidFill>
            </a:endParaRPr>
          </a:p>
        </p:txBody>
      </p:sp>
      <p:pic>
        <p:nvPicPr>
          <p:cNvPr id="202" name="Google Shape;202;p24"/>
          <p:cNvPicPr preferRelativeResize="0"/>
          <p:nvPr/>
        </p:nvPicPr>
        <p:blipFill>
          <a:blip r:embed="rId3">
            <a:alphaModFix/>
          </a:blip>
          <a:stretch>
            <a:fillRect/>
          </a:stretch>
        </p:blipFill>
        <p:spPr>
          <a:xfrm>
            <a:off x="323900" y="2373175"/>
            <a:ext cx="281175" cy="281175"/>
          </a:xfrm>
          <a:prstGeom prst="rect">
            <a:avLst/>
          </a:prstGeom>
          <a:noFill/>
          <a:ln>
            <a:noFill/>
          </a:ln>
        </p:spPr>
      </p:pic>
      <p:pic>
        <p:nvPicPr>
          <p:cNvPr id="203" name="Google Shape;203;p24"/>
          <p:cNvPicPr preferRelativeResize="0"/>
          <p:nvPr/>
        </p:nvPicPr>
        <p:blipFill>
          <a:blip r:embed="rId3">
            <a:alphaModFix/>
          </a:blip>
          <a:stretch>
            <a:fillRect/>
          </a:stretch>
        </p:blipFill>
        <p:spPr>
          <a:xfrm>
            <a:off x="323900" y="3654800"/>
            <a:ext cx="281175" cy="281175"/>
          </a:xfrm>
          <a:prstGeom prst="rect">
            <a:avLst/>
          </a:prstGeom>
          <a:noFill/>
          <a:ln>
            <a:noFill/>
          </a:ln>
        </p:spPr>
      </p:pic>
      <p:sp>
        <p:nvSpPr>
          <p:cNvPr id="204" name="Google Shape;204;p24"/>
          <p:cNvSpPr txBox="1"/>
          <p:nvPr>
            <p:ph idx="4294967295" type="body"/>
          </p:nvPr>
        </p:nvSpPr>
        <p:spPr>
          <a:xfrm>
            <a:off x="966300" y="3443450"/>
            <a:ext cx="7800900" cy="183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solidFill>
                  <a:srgbClr val="000000"/>
                </a:solidFill>
              </a:rPr>
              <a:t>The </a:t>
            </a:r>
            <a:r>
              <a:rPr b="1" lang="en-GB">
                <a:solidFill>
                  <a:srgbClr val="000000"/>
                </a:solidFill>
              </a:rPr>
              <a:t>Random Forest </a:t>
            </a:r>
            <a:r>
              <a:rPr lang="en-GB">
                <a:solidFill>
                  <a:srgbClr val="000000"/>
                </a:solidFill>
              </a:rPr>
              <a:t>model was unable to process the entire dataset without encountering an error so a randomly undersampled 10% of the data was used for training and testing. This model achieved an accuracy of 0.8005, a recall of 0.8267, a precision of 0.7895, and an F1 score of 0.8076.</a:t>
            </a:r>
            <a:endParaRPr>
              <a:solidFill>
                <a:srgbClr val="000000"/>
              </a:solidFill>
            </a:endParaRPr>
          </a:p>
        </p:txBody>
      </p:sp>
      <p:sp>
        <p:nvSpPr>
          <p:cNvPr id="205" name="Google Shape;205;p24"/>
          <p:cNvSpPr txBox="1"/>
          <p:nvPr>
            <p:ph idx="4294967295" type="body"/>
          </p:nvPr>
        </p:nvSpPr>
        <p:spPr>
          <a:xfrm>
            <a:off x="262850" y="1465325"/>
            <a:ext cx="7800900" cy="350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solidFill>
                  <a:srgbClr val="000000"/>
                </a:solidFill>
              </a:rPr>
              <a:t>The models were trained with 80% of the dataset and tested and evaluated with the remaining 20%.</a:t>
            </a:r>
            <a:endParaRPr>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9" name="Shape 209"/>
        <p:cNvGrpSpPr/>
        <p:nvPr/>
      </p:nvGrpSpPr>
      <p:grpSpPr>
        <a:xfrm>
          <a:off x="0" y="0"/>
          <a:ext cx="0" cy="0"/>
          <a:chOff x="0" y="0"/>
          <a:chExt cx="0" cy="0"/>
        </a:xfrm>
      </p:grpSpPr>
      <p:sp>
        <p:nvSpPr>
          <p:cNvPr id="210" name="Google Shape;210;p25"/>
          <p:cNvSpPr txBox="1"/>
          <p:nvPr>
            <p:ph type="title"/>
          </p:nvPr>
        </p:nvSpPr>
        <p:spPr>
          <a:xfrm>
            <a:off x="323900" y="557475"/>
            <a:ext cx="7010100" cy="350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sz="2600">
                <a:solidFill>
                  <a:schemeClr val="dk2"/>
                </a:solidFill>
              </a:rPr>
              <a:t>Machine Learning Algorithms </a:t>
            </a:r>
            <a:endParaRPr sz="1200"/>
          </a:p>
        </p:txBody>
      </p:sp>
      <p:pic>
        <p:nvPicPr>
          <p:cNvPr id="211" name="Google Shape;211;p25"/>
          <p:cNvPicPr preferRelativeResize="0"/>
          <p:nvPr/>
        </p:nvPicPr>
        <p:blipFill>
          <a:blip r:embed="rId3">
            <a:alphaModFix/>
          </a:blip>
          <a:stretch>
            <a:fillRect/>
          </a:stretch>
        </p:blipFill>
        <p:spPr>
          <a:xfrm>
            <a:off x="268450" y="2007000"/>
            <a:ext cx="281175" cy="281175"/>
          </a:xfrm>
          <a:prstGeom prst="rect">
            <a:avLst/>
          </a:prstGeom>
          <a:noFill/>
          <a:ln>
            <a:noFill/>
          </a:ln>
        </p:spPr>
      </p:pic>
      <p:pic>
        <p:nvPicPr>
          <p:cNvPr id="212" name="Google Shape;212;p25"/>
          <p:cNvPicPr preferRelativeResize="0"/>
          <p:nvPr/>
        </p:nvPicPr>
        <p:blipFill>
          <a:blip r:embed="rId3">
            <a:alphaModFix/>
          </a:blip>
          <a:stretch>
            <a:fillRect/>
          </a:stretch>
        </p:blipFill>
        <p:spPr>
          <a:xfrm>
            <a:off x="268450" y="3232063"/>
            <a:ext cx="281175" cy="281175"/>
          </a:xfrm>
          <a:prstGeom prst="rect">
            <a:avLst/>
          </a:prstGeom>
          <a:noFill/>
          <a:ln>
            <a:noFill/>
          </a:ln>
        </p:spPr>
      </p:pic>
      <p:sp>
        <p:nvSpPr>
          <p:cNvPr id="213" name="Google Shape;213;p25"/>
          <p:cNvSpPr txBox="1"/>
          <p:nvPr>
            <p:ph idx="4294967295" type="body"/>
          </p:nvPr>
        </p:nvSpPr>
        <p:spPr>
          <a:xfrm>
            <a:off x="946225" y="3096688"/>
            <a:ext cx="7689900" cy="2458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solidFill>
                  <a:srgbClr val="000000"/>
                </a:solidFill>
              </a:rPr>
              <a:t>The </a:t>
            </a:r>
            <a:r>
              <a:rPr b="1" lang="en-GB">
                <a:solidFill>
                  <a:srgbClr val="000000"/>
                </a:solidFill>
              </a:rPr>
              <a:t>Support Vector Machines ( SVN) </a:t>
            </a:r>
            <a:r>
              <a:rPr lang="en-GB">
                <a:solidFill>
                  <a:srgbClr val="000000"/>
                </a:solidFill>
              </a:rPr>
              <a:t>model was unable to process the entire dataset without encountering an error so a randomly undersampled 10% of the data was used for training and testing. </a:t>
            </a:r>
            <a:r>
              <a:rPr lang="en-GB">
                <a:solidFill>
                  <a:srgbClr val="000000"/>
                </a:solidFill>
              </a:rPr>
              <a:t>The </a:t>
            </a:r>
            <a:r>
              <a:rPr lang="en-GB">
                <a:solidFill>
                  <a:srgbClr val="000000"/>
                </a:solidFill>
              </a:rPr>
              <a:t>model had</a:t>
            </a:r>
            <a:r>
              <a:rPr lang="en-GB">
                <a:solidFill>
                  <a:srgbClr val="000000"/>
                </a:solidFill>
              </a:rPr>
              <a:t> an accuracy of 0.8003, a recall of 0.8244, a precision of 0.7904, and an F1 score of 0.8070. </a:t>
            </a:r>
            <a:endParaRPr>
              <a:solidFill>
                <a:srgbClr val="000000"/>
              </a:solidFill>
            </a:endParaRPr>
          </a:p>
        </p:txBody>
      </p:sp>
      <p:pic>
        <p:nvPicPr>
          <p:cNvPr id="214" name="Google Shape;214;p25"/>
          <p:cNvPicPr preferRelativeResize="0"/>
          <p:nvPr/>
        </p:nvPicPr>
        <p:blipFill>
          <a:blip r:embed="rId3">
            <a:alphaModFix/>
          </a:blip>
          <a:stretch>
            <a:fillRect/>
          </a:stretch>
        </p:blipFill>
        <p:spPr>
          <a:xfrm>
            <a:off x="268450" y="4185338"/>
            <a:ext cx="281175" cy="281175"/>
          </a:xfrm>
          <a:prstGeom prst="rect">
            <a:avLst/>
          </a:prstGeom>
          <a:noFill/>
          <a:ln>
            <a:noFill/>
          </a:ln>
        </p:spPr>
      </p:pic>
      <p:sp>
        <p:nvSpPr>
          <p:cNvPr id="215" name="Google Shape;215;p25"/>
          <p:cNvSpPr txBox="1"/>
          <p:nvPr>
            <p:ph idx="4294967295" type="body"/>
          </p:nvPr>
        </p:nvSpPr>
        <p:spPr>
          <a:xfrm>
            <a:off x="885800" y="4014188"/>
            <a:ext cx="76899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solidFill>
                  <a:srgbClr val="000000"/>
                </a:solidFill>
              </a:rPr>
              <a:t>The </a:t>
            </a:r>
            <a:r>
              <a:rPr b="1" lang="en-GB">
                <a:solidFill>
                  <a:srgbClr val="000000"/>
                </a:solidFill>
              </a:rPr>
              <a:t>XGBOOST</a:t>
            </a:r>
            <a:r>
              <a:rPr lang="en-GB">
                <a:solidFill>
                  <a:srgbClr val="000000"/>
                </a:solidFill>
              </a:rPr>
              <a:t> model had an accuracy of </a:t>
            </a:r>
            <a:r>
              <a:rPr lang="en-GB">
                <a:solidFill>
                  <a:srgbClr val="000000"/>
                </a:solidFill>
              </a:rPr>
              <a:t>0.8162</a:t>
            </a:r>
            <a:r>
              <a:rPr lang="en-GB">
                <a:solidFill>
                  <a:srgbClr val="000000"/>
                </a:solidFill>
              </a:rPr>
              <a:t>, a recall of </a:t>
            </a:r>
            <a:r>
              <a:rPr lang="en-GB">
                <a:solidFill>
                  <a:srgbClr val="000000"/>
                </a:solidFill>
              </a:rPr>
              <a:t>0.807</a:t>
            </a:r>
            <a:r>
              <a:rPr lang="en-GB">
                <a:solidFill>
                  <a:srgbClr val="000000"/>
                </a:solidFill>
              </a:rPr>
              <a:t>, a precision of </a:t>
            </a:r>
            <a:r>
              <a:rPr lang="en-GB">
                <a:solidFill>
                  <a:srgbClr val="000000"/>
                </a:solidFill>
              </a:rPr>
              <a:t>0.837</a:t>
            </a:r>
            <a:r>
              <a:rPr lang="en-GB">
                <a:solidFill>
                  <a:srgbClr val="000000"/>
                </a:solidFill>
              </a:rPr>
              <a:t>, and an F1 score of </a:t>
            </a:r>
            <a:r>
              <a:rPr lang="en-GB">
                <a:solidFill>
                  <a:srgbClr val="000000"/>
                </a:solidFill>
              </a:rPr>
              <a:t>0.822.</a:t>
            </a:r>
            <a:r>
              <a:rPr lang="en-GB">
                <a:solidFill>
                  <a:srgbClr val="000000"/>
                </a:solidFill>
              </a:rPr>
              <a:t> It identified hours worked, occupation, age, education and industry as the most important variables in that order.</a:t>
            </a:r>
            <a:endParaRPr>
              <a:solidFill>
                <a:srgbClr val="000000"/>
              </a:solidFill>
            </a:endParaRPr>
          </a:p>
        </p:txBody>
      </p:sp>
      <p:sp>
        <p:nvSpPr>
          <p:cNvPr id="216" name="Google Shape;216;p25"/>
          <p:cNvSpPr txBox="1"/>
          <p:nvPr>
            <p:ph idx="4294967295" type="body"/>
          </p:nvPr>
        </p:nvSpPr>
        <p:spPr>
          <a:xfrm>
            <a:off x="946225" y="1697974"/>
            <a:ext cx="7689900" cy="1303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solidFill>
                  <a:srgbClr val="000000"/>
                </a:solidFill>
              </a:rPr>
              <a:t>The </a:t>
            </a:r>
            <a:r>
              <a:rPr b="1" lang="en-GB">
                <a:solidFill>
                  <a:srgbClr val="000000"/>
                </a:solidFill>
              </a:rPr>
              <a:t>Decision Tree</a:t>
            </a:r>
            <a:r>
              <a:rPr lang="en-GB">
                <a:solidFill>
                  <a:srgbClr val="000000"/>
                </a:solidFill>
              </a:rPr>
              <a:t> model achieved an accuracy of 0.8122, a recall of 0.8045, a precision of 0.8298, and an F1 score of 0.8162. The model predicted that women have a lower income compared to men. It also predicted that individuals from a white racial background earned the highest income, followed by Asians, while individuals from a black racial background earned the lowest income.</a:t>
            </a:r>
            <a:endParaRPr>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txBox="1"/>
          <p:nvPr/>
        </p:nvSpPr>
        <p:spPr>
          <a:xfrm>
            <a:off x="473075" y="494325"/>
            <a:ext cx="63213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300">
                <a:latin typeface="Lato"/>
                <a:ea typeface="Lato"/>
                <a:cs typeface="Lato"/>
                <a:sym typeface="Lato"/>
              </a:rPr>
              <a:t>Comparison of Algorithm Performance</a:t>
            </a:r>
            <a:endParaRPr b="1" sz="2300">
              <a:latin typeface="Lato"/>
              <a:ea typeface="Lato"/>
              <a:cs typeface="Lato"/>
              <a:sym typeface="Lato"/>
            </a:endParaRPr>
          </a:p>
        </p:txBody>
      </p:sp>
      <p:sp>
        <p:nvSpPr>
          <p:cNvPr id="222" name="Google Shape;222;p26"/>
          <p:cNvSpPr txBox="1"/>
          <p:nvPr/>
        </p:nvSpPr>
        <p:spPr>
          <a:xfrm>
            <a:off x="268950" y="3918575"/>
            <a:ext cx="8606100" cy="1218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t/>
            </a:r>
            <a:endParaRPr sz="1200">
              <a:latin typeface="Lato"/>
              <a:ea typeface="Lato"/>
              <a:cs typeface="Lato"/>
              <a:sym typeface="Lato"/>
            </a:endParaRPr>
          </a:p>
          <a:p>
            <a:pPr indent="0" lvl="0" marL="0" rtl="0" algn="just">
              <a:lnSpc>
                <a:spcPct val="115000"/>
              </a:lnSpc>
              <a:spcBef>
                <a:spcPts val="0"/>
              </a:spcBef>
              <a:spcAft>
                <a:spcPts val="0"/>
              </a:spcAft>
              <a:buNone/>
            </a:pPr>
            <a:r>
              <a:rPr lang="en-GB" sz="1200">
                <a:latin typeface="Lato"/>
                <a:ea typeface="Lato"/>
                <a:cs typeface="Lato"/>
                <a:sym typeface="Lato"/>
              </a:rPr>
              <a:t>The XGBoost model demonstrated the best performance across all metrics, outperforming all the other models. Following XGBoost, the Decision Tree models performed well. The Random Forest model performed slightly better than SVN, which was the least performing model.</a:t>
            </a:r>
            <a:endParaRPr sz="1200">
              <a:latin typeface="Lato"/>
              <a:ea typeface="Lato"/>
              <a:cs typeface="Lato"/>
              <a:sym typeface="Lato"/>
            </a:endParaRPr>
          </a:p>
          <a:p>
            <a:pPr indent="0" lvl="0" marL="0" rtl="0" algn="just">
              <a:lnSpc>
                <a:spcPct val="115000"/>
              </a:lnSpc>
              <a:spcBef>
                <a:spcPts val="0"/>
              </a:spcBef>
              <a:spcAft>
                <a:spcPts val="0"/>
              </a:spcAft>
              <a:buNone/>
            </a:pPr>
            <a:r>
              <a:t/>
            </a:r>
            <a:endParaRPr sz="1200">
              <a:latin typeface="Lato"/>
              <a:ea typeface="Lato"/>
              <a:cs typeface="Lato"/>
              <a:sym typeface="Lato"/>
            </a:endParaRPr>
          </a:p>
        </p:txBody>
      </p:sp>
      <p:pic>
        <p:nvPicPr>
          <p:cNvPr id="223" name="Google Shape;223;p26"/>
          <p:cNvPicPr preferRelativeResize="0"/>
          <p:nvPr/>
        </p:nvPicPr>
        <p:blipFill>
          <a:blip r:embed="rId3">
            <a:alphaModFix/>
          </a:blip>
          <a:stretch>
            <a:fillRect/>
          </a:stretch>
        </p:blipFill>
        <p:spPr>
          <a:xfrm>
            <a:off x="363775" y="1135200"/>
            <a:ext cx="5698389" cy="2580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